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B24CD5-9CCF-421E-BBA8-29744E7C17D3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7A7A9-F7D9-4751-B26D-3E33C94AF09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7A7A9-F7D9-4751-B26D-3E33C94AF09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617D-C451-4739-A8A5-35EA4E88D1D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521B-1EA3-4250-A7D5-A523AB2C0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617D-C451-4739-A8A5-35EA4E88D1D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521B-1EA3-4250-A7D5-A523AB2C0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617D-C451-4739-A8A5-35EA4E88D1D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521B-1EA3-4250-A7D5-A523AB2C0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617D-C451-4739-A8A5-35EA4E88D1D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521B-1EA3-4250-A7D5-A523AB2C0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617D-C451-4739-A8A5-35EA4E88D1D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521B-1EA3-4250-A7D5-A523AB2C0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617D-C451-4739-A8A5-35EA4E88D1D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521B-1EA3-4250-A7D5-A523AB2C0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617D-C451-4739-A8A5-35EA4E88D1D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521B-1EA3-4250-A7D5-A523AB2C0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617D-C451-4739-A8A5-35EA4E88D1D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521B-1EA3-4250-A7D5-A523AB2C0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617D-C451-4739-A8A5-35EA4E88D1D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521B-1EA3-4250-A7D5-A523AB2C0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617D-C451-4739-A8A5-35EA4E88D1D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521B-1EA3-4250-A7D5-A523AB2C0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2617D-C451-4739-A8A5-35EA4E88D1D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37521B-1EA3-4250-A7D5-A523AB2C0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41000"/>
            <a:lum/>
          </a:blip>
          <a:srcRect/>
          <a:stretch>
            <a:fillRect t="-8000" b="-8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02617D-C451-4739-A8A5-35EA4E88D1DF}" type="datetimeFigureOut">
              <a:rPr lang="en-US" smtClean="0"/>
              <a:pPr/>
              <a:t>5/6/2010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37521B-1EA3-4250-A7D5-A523AB2C0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bUpMBHioT8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hyperlink" Target="http://www.youtube.com/watch?v=65xf1olEpQM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hyperlink" Target="http://www.youtube.com/watch?v=ujf72mjy0Bg&amp;feature=related" TargetMode="External"/><Relationship Id="rId4" Type="http://schemas.openxmlformats.org/officeDocument/2006/relationships/hyperlink" Target="http://www.youtube.com/watch?v=9UpwV1tdxcs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6v5o9AzjH6Q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hyperlink" Target="http://www.youtube.com/watch?v=zQZtCPxu1Ko&amp;feature=related" TargetMode="External"/><Relationship Id="rId4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vimeo.com/6987302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min.com/Video/Learn-about-Hemophilia-81579100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gif"/><Relationship Id="rId5" Type="http://schemas.openxmlformats.org/officeDocument/2006/relationships/hyperlink" Target="http://vimeo.com/9541489" TargetMode="External"/><Relationship Id="rId4" Type="http://schemas.openxmlformats.org/officeDocument/2006/relationships/image" Target="../media/image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6wLnR7GJakY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gif"/><Relationship Id="rId4" Type="http://schemas.openxmlformats.org/officeDocument/2006/relationships/image" Target="../media/image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22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hyperlink" Target="http://www.google.com/imgres?imgurl=http://i135.photobucket.com/albums/q123/uylproductions/25-1408505107m.jpg&amp;imgrefurl=http://www.tek-9.org/forum/the_rumour_mill-54/albino_animals_rofl-20032.html&amp;usg=__URJva6j2-dfDepN2Tv6y-Nn_lho=&amp;h=469&amp;w=500&amp;sz=85&amp;hl=en&amp;start=10&amp;sig2=MxJpscQHYfx1QrCN5RZQvw&amp;itbs=1&amp;tbnid=OqGMHhHVmBM-eM:&amp;tbnh=122&amp;tbnw=130&amp;prev=/images%3Fq%3Ddown%2527s%2Bsyndrome%26hl%3Den%26gbv%3D2%26tbs%3Disch:1&amp;ei=fbbiS6yECYLmMfKGsL4E" TargetMode="External"/><Relationship Id="rId4" Type="http://schemas.openxmlformats.org/officeDocument/2006/relationships/hyperlink" Target="http://www.youtube.com/watch?v=XGZnO5Im5bM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ldjb-FR-PKo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gif"/><Relationship Id="rId5" Type="http://schemas.openxmlformats.org/officeDocument/2006/relationships/image" Target="../media/image23.png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qWscBELvjg&amp;feature=related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://www.youtube.com/watch?v=HbIHjsn5cHo&amp;feature=relate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gif"/><Relationship Id="rId4" Type="http://schemas.openxmlformats.org/officeDocument/2006/relationships/hyperlink" Target="http://www.youtube.com/watch?v=QJ__X1HEKeU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hyperlink" Target="http://www.youtube.com/watch?v=wN--_z9eyJU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KUJVujhHxPQ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gif"/><Relationship Id="rId5" Type="http://schemas.openxmlformats.org/officeDocument/2006/relationships/hyperlink" Target="http://www.youtube.com/watch?v=2ODyeOBrkao&amp;feature=related" TargetMode="Externa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27432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u="sng" dirty="0"/>
              <a:t>CHAPTER 14</a:t>
            </a:r>
            <a:r>
              <a:rPr lang="en-US" b="1" dirty="0"/>
              <a:t/>
            </a:r>
            <a:br>
              <a:rPr lang="en-US" b="1" dirty="0"/>
            </a:br>
            <a:r>
              <a:rPr lang="en-US" b="1" u="sng" dirty="0"/>
              <a:t>THE HUMAN </a:t>
            </a:r>
            <a:r>
              <a:rPr lang="en-US" b="1" u="sng" dirty="0" smtClean="0"/>
              <a:t>GENOME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TAY-SACH’S DISEASE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762000"/>
            <a:ext cx="40386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Found mostly in people of Jewish descent from central and eastern Europe.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Enzyme lacking that </a:t>
            </a:r>
            <a:r>
              <a:rPr lang="en-US" sz="22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breaksdown</a:t>
            </a: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lipids in the brain.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Children die within 5 – 7 years of life.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 treatment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Can learn the probability of having a child with the disorder by genetic testing.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Recessive disorder.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38600" y="1143000"/>
            <a:ext cx="47625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796" name="Picture 4" descr="http://www.curetay-sachs.org/gpx/dakota_260b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0" y="3733800"/>
            <a:ext cx="1981200" cy="2932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DOMINANT DISORDERS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28600" y="1219200"/>
            <a:ext cx="4572000" cy="569386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Expressed no matter what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only need one copy of the gene.</a:t>
            </a:r>
          </a:p>
          <a:p>
            <a:pPr lvl="1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800" dirty="0" err="1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Achondroplasia</a:t>
            </a: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form of dwarfism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Huntington’s Disease </a:t>
            </a:r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progressive loss of muscle control and mental function.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 symptoms until middle age.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3" name="Picture 3" descr="http://learn.genetics.utah.edu/content/disorders/whataregd/hunt/images/autosomaldominan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8200" y="2669215"/>
            <a:ext cx="2154519" cy="4188785"/>
          </a:xfrm>
          <a:prstGeom prst="rect">
            <a:avLst/>
          </a:prstGeom>
          <a:noFill/>
        </p:spPr>
      </p:pic>
      <p:pic>
        <p:nvPicPr>
          <p:cNvPr id="35845" name="Picture 5" descr="http://www.udel.edu/chem/theopold/chem465/copland.udel.edu/~jwhite/littleguy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05625" y="1066800"/>
            <a:ext cx="2238375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DISORDERS CAUSED BYCHANGES IN THE DNA SEQUENCE.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0" y="1204555"/>
            <a:ext cx="426720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Sickle – Cell Disease</a:t>
            </a:r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Causes the red blood cells to turn into a “sickle” shape.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Blood cells can’t fit through the small vessels.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Causes pain.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A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ffects 1 in 500 African Americans 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1" name="Picture 3" descr="http://www.mydochub.com/images/sickle_cell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1537898"/>
            <a:ext cx="3409950" cy="39675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CYSTIC FIBROSIS (CF)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0" y="1248488"/>
            <a:ext cx="44958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Most common in Northern Europe descendents.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Patients now live past their 20’s.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Caused by the deletion of 3 bases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 amino acid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Causes the protein to fold incorrectly and it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isdestroyed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malfunction of the protein does not allow chloride ions to move across membranes.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Over production of  mucous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Serious problems in the digestive system and lungs.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It is a recessive disorder.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9939" name="Picture 3" descr="http://www.nhlbi.nih.gov/health/dci/images/cysticfibrosis0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1676400"/>
            <a:ext cx="4572000" cy="32575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SEX-LINKED DISORDERS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28600" y="990600"/>
            <a:ext cx="3810000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More than 100 sex-linked disorders mapped to the X chromosome.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Males only receive one X, so they are more susceptible to sex-linked disorders.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Males pass defective X chromosome to their daughters who are then “carriers” and can pass it to their sons.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Seems to “skip a generation”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0" name="Picture 2" descr="http://www.medprorx.com/images/genetics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676400"/>
            <a:ext cx="3762375" cy="48530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COLOR-BLINDNESS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228600" y="964078"/>
            <a:ext cx="49530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 genes on the X chromosome responsible for seeing in color.</a:t>
            </a: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Defect in any of the 3, results in some form of colorblindness.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Most common 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red-green –</a:t>
            </a:r>
            <a:r>
              <a:rPr kumimoji="0" lang="en-US" sz="26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can’t see 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red and green.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lang="en-US" sz="2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r>
              <a:rPr lang="en-US" sz="2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ound in 1 of 10 males in the US</a:t>
            </a: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Females need 2 defective X chromosomes to be colorblind</a:t>
            </a: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kumimoji="0" lang="en-US" sz="26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only 1 in 100 in US.</a:t>
            </a:r>
            <a:endParaRPr kumimoji="0" lang="en-US" sz="2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2" name="Picture 2" descr="http://www.nlm.nih.gov/medlineplus/ency/images/ency/fullsize/996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1905000"/>
            <a:ext cx="4191000" cy="3352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Hemophilia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712114"/>
            <a:ext cx="487680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x-linked disorder where the protein that makes blood clot is missing.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Patients can bleed to death from a simple cut or bruise.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genes control blood clotting on the X chromosome.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Defect in either gene results in hemophilia.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endParaRPr lang="en-US" sz="28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4"/>
              </a:buBlip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Affects 1 in 10,000 males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www.bio.davidson.edu/Courses/Molbio/MolStudents/spring2003/WoodW/factorVIIIcopy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00600" y="1066800"/>
            <a:ext cx="4191000" cy="4191000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5410200" y="5486400"/>
            <a:ext cx="25872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Coagulation Factor VIII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Duchenne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 Muscular Dystrophy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914400"/>
            <a:ext cx="46482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4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x-linked disorder where there is a weakening of muscles.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Patients rarely live into adulthood.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Defect in the gene on the X-chromosome that codes for muscle protein.</a:t>
            </a:r>
          </a:p>
          <a:p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 in 3,000 males is affected in the US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ww.dinf.ne.jp/doc/english/global/david/dwe002/dwe002g/dwe00212g0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00600" y="1295400"/>
            <a:ext cx="3705225" cy="5029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Chromosomal Disorders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(whole chromosome)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963109"/>
            <a:ext cx="5181600" cy="5909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Down Syndrome </a:t>
            </a: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</a:t>
            </a:r>
            <a:r>
              <a:rPr kumimoji="0" lang="en-US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autosomal</a:t>
            </a: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genetic disorder caused by </a:t>
            </a:r>
            <a:r>
              <a:rPr kumimoji="0" lang="en-US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nondisjunction</a:t>
            </a: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of chromosome # 21.</a:t>
            </a: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lang="en-US" sz="21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en-US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Trisomy</a:t>
            </a: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three copies of one chromosome</a:t>
            </a: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Most common form of </a:t>
            </a:r>
            <a:r>
              <a:rPr kumimoji="0" lang="en-US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trisomy</a:t>
            </a: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– 3 copies of chromosome #21.</a:t>
            </a: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Causes mild to severe mental retardation</a:t>
            </a: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Patients are usually sterile</a:t>
            </a: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characterized by an </a:t>
            </a:r>
            <a:r>
              <a:rPr kumimoji="0" lang="en-US" sz="21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asian</a:t>
            </a: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-looking face.</a:t>
            </a: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Usually die of heart problems in their 40’s.</a:t>
            </a: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Blip>
                <a:blip r:embed="rId3"/>
              </a:buBlip>
              <a:tabLst/>
            </a:pPr>
            <a:r>
              <a:rPr kumimoji="0" lang="en-US" sz="2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See. Fig. 14-16, pg. 353.</a:t>
            </a:r>
            <a:endParaRPr kumimoji="0" lang="en-US" sz="2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78" name="Picture 2" descr="http://t0.gstatic.com/images?q=tbn:OqGMHhHVmBM-eM:http://i135.photobucket.com/albums/q123/uylproductions/25-1408505107m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72200" y="1066800"/>
            <a:ext cx="2228850" cy="2091690"/>
          </a:xfrm>
          <a:prstGeom prst="rect">
            <a:avLst/>
          </a:prstGeom>
          <a:noFill/>
        </p:spPr>
      </p:pic>
      <p:pic>
        <p:nvPicPr>
          <p:cNvPr id="24580" name="Picture 4" descr="http://www.ucl.ac.uk/~ucbhjow/bmsi/lec7_images/47_xx_21.gif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3095625"/>
            <a:ext cx="3048000" cy="3762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Turner’s syndrome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4191000" cy="5791200"/>
          </a:xfrm>
        </p:spPr>
        <p:txBody>
          <a:bodyPr>
            <a:noAutofit/>
          </a:bodyPr>
          <a:lstStyle/>
          <a:p>
            <a:pPr>
              <a:buBlip>
                <a:blip r:embed="rId4"/>
              </a:buBlip>
            </a:pP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Nondisjunction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of the X chromosome.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Females only have one X chromosome</a:t>
            </a:r>
          </a:p>
          <a:p>
            <a:pPr lvl="1">
              <a:buBlip>
                <a:blip r:embed="rId4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XO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Females are sterile and very short, but otherwise are normal females.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22530" name="Picture 2" descr="http://bp2.blogger.com/_JhKBxASbLWs/Rqdp8eysJ8I/AAAAAAAAABw/KNvP4bTQ0r0/s200/TS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39000" y="228600"/>
            <a:ext cx="1684782" cy="3584642"/>
          </a:xfrm>
          <a:prstGeom prst="rect">
            <a:avLst/>
          </a:prstGeom>
          <a:noFill/>
        </p:spPr>
      </p:pic>
      <p:pic>
        <p:nvPicPr>
          <p:cNvPr id="22532" name="Picture 4" descr="http://www.genetics.com.au/images/factsheets/fs32-2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92136" y="3810000"/>
            <a:ext cx="4066294" cy="304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Heredity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856357"/>
            <a:ext cx="457200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Humans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have 46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chromosomes made of DNA &amp; protein</a:t>
            </a:r>
          </a:p>
          <a:p>
            <a:pPr>
              <a:buBlip>
                <a:blip r:embed="rId3"/>
              </a:buBlip>
            </a:pP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500" dirty="0" err="1" smtClean="0">
                <a:latin typeface="Times New Roman" pitchFamily="18" charset="0"/>
                <a:cs typeface="Times New Roman" pitchFamily="18" charset="0"/>
              </a:rPr>
              <a:t>autosomes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– 44 of the 46</a:t>
            </a:r>
            <a:endParaRPr lang="en-US" sz="25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sex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chromosomes – either XX (female) or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XY (male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).</a:t>
            </a:r>
            <a:endParaRPr lang="en-US" sz="25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eggs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carry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only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X chromosome.</a:t>
            </a:r>
            <a:endParaRPr lang="en-US" sz="25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½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of sperm carry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X </a:t>
            </a:r>
          </a:p>
          <a:p>
            <a:pPr lvl="1">
              <a:buBlip>
                <a:blip r:embed="rId3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½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of sperm </a:t>
            </a: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carry </a:t>
            </a:r>
            <a:r>
              <a:rPr lang="en-US" sz="2500" dirty="0">
                <a:latin typeface="Times New Roman" pitchFamily="18" charset="0"/>
                <a:cs typeface="Times New Roman" pitchFamily="18" charset="0"/>
              </a:rPr>
              <a:t>Y </a:t>
            </a:r>
            <a:endParaRPr lang="en-US" sz="2500" dirty="0"/>
          </a:p>
        </p:txBody>
      </p:sp>
      <p:pic>
        <p:nvPicPr>
          <p:cNvPr id="4098" name="Picture 2" descr="http://bg.imim.es/~nlopez/teaching/MScBioinfo2005/GenesDisease/heredit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500" y="2438400"/>
            <a:ext cx="4762500" cy="4095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Kleinfelter’s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syndrome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4191000" cy="5562600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US" sz="3900" dirty="0" err="1" smtClean="0">
                <a:latin typeface="Times New Roman" pitchFamily="18" charset="0"/>
                <a:cs typeface="Times New Roman" pitchFamily="18" charset="0"/>
              </a:rPr>
              <a:t>Nondisjunction</a:t>
            </a:r>
            <a:r>
              <a:rPr lang="en-US" sz="3900" dirty="0" smtClean="0">
                <a:latin typeface="Times New Roman" pitchFamily="18" charset="0"/>
                <a:cs typeface="Times New Roman" pitchFamily="18" charset="0"/>
              </a:rPr>
              <a:t> of the X chromosome</a:t>
            </a:r>
          </a:p>
          <a:p>
            <a:pPr lvl="1">
              <a:buBlip>
                <a:blip r:embed="rId3"/>
              </a:buBlip>
            </a:pPr>
            <a:r>
              <a:rPr lang="en-US" sz="3900" dirty="0" smtClean="0">
                <a:latin typeface="Times New Roman" pitchFamily="18" charset="0"/>
                <a:cs typeface="Times New Roman" pitchFamily="18" charset="0"/>
              </a:rPr>
              <a:t>Males are XXY.</a:t>
            </a:r>
            <a:endParaRPr lang="en-US" sz="3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900" dirty="0" smtClean="0">
                <a:latin typeface="Times New Roman" pitchFamily="18" charset="0"/>
                <a:cs typeface="Times New Roman" pitchFamily="18" charset="0"/>
              </a:rPr>
              <a:t>Males are sterile and suffer from mental retardation.</a:t>
            </a:r>
            <a:endParaRPr lang="en-US" sz="3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/>
          </a:p>
          <a:p>
            <a:pPr>
              <a:buBlip>
                <a:blip r:embed="rId3"/>
              </a:buBlip>
            </a:pPr>
            <a:endParaRPr lang="en-US" dirty="0"/>
          </a:p>
        </p:txBody>
      </p:sp>
      <p:pic>
        <p:nvPicPr>
          <p:cNvPr id="20482" name="Picture 2" descr="http://learn.genetics.utah.edu/content/disorders/whataregd/klinefelter/images/kleinfelter_karyotyp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86201" y="1065128"/>
            <a:ext cx="3200400" cy="2668672"/>
          </a:xfrm>
          <a:prstGeom prst="rect">
            <a:avLst/>
          </a:prstGeom>
          <a:noFill/>
        </p:spPr>
      </p:pic>
      <p:pic>
        <p:nvPicPr>
          <p:cNvPr id="20484" name="Picture 4" descr="http://klinefelters.weebly.com/uploads/5/9/9/4/599468/6493169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38736" y="3352800"/>
            <a:ext cx="2005264" cy="3505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Human Molecular Genetics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371600"/>
            <a:ext cx="4419600" cy="53340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Human DNA Analysis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6 billion base pairs in the DNA sequence.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Biologist search the genome using base pair sequence in the DNA 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Testing for Alleles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4572000" cy="60198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Can label DNA to see specific sequences.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This can test parents  to see if they are a carrier for a genetic disorder like cystic fibrosis or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Tay-Sach’s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Done using small fragments of DNA &amp; checking the length of the fragments.</a:t>
            </a: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Use restriction enzymes to cut the DNA into fragments.</a:t>
            </a: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Testing for Alleles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5029200" cy="5791200"/>
          </a:xfrm>
        </p:spPr>
        <p:txBody>
          <a:bodyPr>
            <a:no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Used to identify an individual because no two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organims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share the exact same DNA (except identical twins)</a:t>
            </a:r>
          </a:p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DNA is cut with restriction enzymes into fragments.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Fragments are separated by their size using gel electrophoresis.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DNA Fingerprinting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14400"/>
            <a:ext cx="3733800" cy="5562600"/>
          </a:xfrm>
        </p:spPr>
        <p:txBody>
          <a:bodyPr>
            <a:normAutofit fontScale="92500" lnSpcReduction="10000"/>
          </a:bodyPr>
          <a:lstStyle/>
          <a:p>
            <a:pPr>
              <a:buBlip>
                <a:blip r:embed="rId3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Some fragments show great differences (variability) and are detected using a DNA probe.</a:t>
            </a: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Called “restriction length polymorphisms” or RFLP</a:t>
            </a: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fragments separate and create bands that can be read by scientists and identify an individual.</a:t>
            </a: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Samples of DNA can be gotten from blood, hair, sperm, skin, etc.</a:t>
            </a:r>
            <a:endParaRPr lang="en-US" sz="2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See Fig. 14-18, pg. 356</a:t>
            </a:r>
            <a:endParaRPr lang="en-US" sz="25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Human Genome Project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4572000" cy="6019800"/>
          </a:xfrm>
        </p:spPr>
        <p:txBody>
          <a:bodyPr>
            <a:noAutofit/>
          </a:bodyPr>
          <a:lstStyle/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Dr. James Watson &amp; Dr. Francis Collins – begun in 1990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Wanted to map the entire human genome.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1996-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E. coli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was mapped.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2000 – Sequencing of the human genome was completed.</a:t>
            </a: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Contains between 31,000 – 37,000 genes.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Human Genome Project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4648200" cy="57150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information could one day be used: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commercially;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biotechnology could provide:</a:t>
            </a:r>
          </a:p>
          <a:p>
            <a:pPr lvl="2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new drugs </a:t>
            </a:r>
          </a:p>
          <a:p>
            <a:pPr lvl="2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treatments for disease based on a person’s genetic code.</a:t>
            </a:r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Gene Therapy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4953000" cy="60198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Absent or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abnromal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gene is replaced by a normal gene.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Correct the protein or enzyme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1999 – French girl was “cured” of a genetic immune disease 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“Changed” her bone marrow cells and then placing them back into her body.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Gene Therapy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5181600" cy="5791200"/>
          </a:xfrm>
        </p:spPr>
        <p:txBody>
          <a:bodyPr>
            <a:normAutofit fontScale="92500" lnSpcReduction="20000"/>
          </a:bodyPr>
          <a:lstStyle/>
          <a:p>
            <a:pPr>
              <a:buBlip>
                <a:blip r:embed="rId3"/>
              </a:buBlip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Viruses are used to modify genes.</a:t>
            </a:r>
            <a:endParaRPr lang="en-US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Incorporate their DNA into a host’s DNA.</a:t>
            </a:r>
            <a:endParaRPr lang="en-US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Cannot cause disease.</a:t>
            </a:r>
            <a:endParaRPr lang="en-US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The correct gene is spliced into the virus’s DNA </a:t>
            </a:r>
          </a:p>
          <a:p>
            <a:pPr lvl="1">
              <a:buBlip>
                <a:blip r:embed="rId3"/>
              </a:buBlip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The “corrected” gene is put into the patient </a:t>
            </a:r>
          </a:p>
          <a:p>
            <a:pPr lvl="1">
              <a:buBlip>
                <a:blip r:embed="rId3"/>
              </a:buBlip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Incorporated into the DNA, correcting the protein/enzyme.</a:t>
            </a:r>
            <a:endParaRPr lang="en-US" sz="31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100" dirty="0" smtClean="0">
                <a:latin typeface="Times New Roman" pitchFamily="18" charset="0"/>
                <a:cs typeface="Times New Roman" pitchFamily="18" charset="0"/>
              </a:rPr>
              <a:t>Still very experimental and has not had much success yet.</a:t>
            </a:r>
            <a:endParaRPr lang="en-US" sz="31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Ethical Issues in Human Genetics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4800600" cy="6019800"/>
          </a:xfrm>
        </p:spPr>
        <p:txBody>
          <a:bodyPr>
            <a:noAutofit/>
          </a:bodyPr>
          <a:lstStyle/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Questions as to how genetic information should be used: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Who should have access to your genetic information?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Should humans be “designed”?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Should information on the probability of a person getting a disease (ex. Heart disease) be shared with insurance companies or employers?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Should any person arrested for any reason have to submitted a sample of their DNA for use in a criminal library?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is already being done.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Human Heredity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066800"/>
            <a:ext cx="50292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900" b="1" dirty="0" err="1" smtClean="0">
                <a:latin typeface="Times New Roman" pitchFamily="18" charset="0"/>
                <a:cs typeface="Times New Roman" pitchFamily="18" charset="0"/>
                <a:hlinkClick r:id="rId3"/>
              </a:rPr>
              <a:t>Karyotype</a:t>
            </a:r>
            <a:r>
              <a:rPr lang="en-US" sz="19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 </a:t>
            </a: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4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Photograph of chromosomes of  cells during  mitosis.</a:t>
            </a:r>
          </a:p>
          <a:p>
            <a:pPr>
              <a:buBlip>
                <a:blip r:embed="rId4"/>
              </a:buBlip>
            </a:pPr>
            <a:endParaRPr lang="en-US" sz="1900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4"/>
              </a:buBlip>
            </a:pP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Amniocentisis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– how cells are gotten for a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karyotype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2">
              <a:buBlip>
                <a:blip r:embed="rId4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Long needle is inserted right into where the baby is developing (amniotic sac).</a:t>
            </a:r>
          </a:p>
          <a:p>
            <a:pPr lvl="2">
              <a:buBlip>
                <a:blip r:embed="rId4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Done between 15-20 weeks of pregnancy</a:t>
            </a:r>
          </a:p>
          <a:p>
            <a:pPr lvl="2">
              <a:buBlip>
                <a:blip r:embed="rId4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SEE FIG. 14-1, pg. 341 -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karyotype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of a male.</a:t>
            </a: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4"/>
              </a:buBlip>
            </a:pP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4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Used to see if there is a chromosomal disorder in a baby.</a:t>
            </a:r>
          </a:p>
          <a:p>
            <a:pPr lvl="1">
              <a:buBlip>
                <a:blip r:embed="rId4"/>
              </a:buBlip>
            </a:pP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Can detect disorders like Down’s Syndrome, </a:t>
            </a:r>
            <a:r>
              <a:rPr lang="en-US" sz="1900" dirty="0" err="1" smtClean="0">
                <a:latin typeface="Times New Roman" pitchFamily="18" charset="0"/>
                <a:cs typeface="Times New Roman" pitchFamily="18" charset="0"/>
              </a:rPr>
              <a:t>Kleinfelter’s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 Syndrome, Turner’s Syndrome.</a:t>
            </a:r>
          </a:p>
        </p:txBody>
      </p:sp>
      <p:pic>
        <p:nvPicPr>
          <p:cNvPr id="2050" name="Picture 2" descr="http://www.contexo.info/DNA_Basics/images/karyotype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49219" y="1219200"/>
            <a:ext cx="4194781" cy="43243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Human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Traits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143000"/>
            <a:ext cx="46482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 Scientists try to identify inherited traits controlled by one gene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Must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make sure the trait is controlled by the gene and not influenced by the environment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hlinkClick r:id="rId4"/>
              </a:rPr>
              <a:t>Pedigree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– a chart used to study how a trait is passed from one generation to another in a family.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 14-3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Carrier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– an individual who carries one allele for a trait and is not affected by that gene.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21506" name="Picture 2" descr="http://upload.wikimedia.org/wikipedia/commons/thumb/c/c5/Autosomal_Recessive_Pedigree_Chart_.svg/600px-Autosomal_Recessive_Pedigree_Chart_.svg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1600200"/>
            <a:ext cx="4648200" cy="4648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Human Traits Cont’d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38200"/>
            <a:ext cx="5029200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Impossible (almost) to associate one gene with one trait for two reasons: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Polygenic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controlled by many genes.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Shape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of eyes, ears, hair color, etc.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4"/>
              </a:rPr>
              <a:t>Environmental influence.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2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Nutrition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exercise.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Height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determined by genetic factors, but strongly influenced by environment (nutrition, etc.)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Today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 humans are approx. 10cm taller than in the 1800’s.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endParaRPr lang="en-US" sz="20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3"/>
              </a:buBlip>
            </a:pPr>
            <a:r>
              <a:rPr lang="en-US" sz="20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Even </a:t>
            </a:r>
            <a:r>
              <a:rPr lang="en-US" sz="2000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though environment influences genes, that does not mean that those genes can’t reach their full expression in future generations.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23555" name="Picture 3" descr="http://www.cancersupportivecare.com/genes_environment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79004" y="2209800"/>
            <a:ext cx="4164996" cy="3343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Human Genes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28600" y="1066800"/>
            <a:ext cx="45720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DNA sequence determines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characteristics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Sequence of nucleotides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Studying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is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difficult because: 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Length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between generations 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Very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few offspring are produced.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ww.personalbaby.com/images/unisex-twin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2462" y="1600200"/>
            <a:ext cx="3078114" cy="40767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Human Genes Cont’d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838200"/>
            <a:ext cx="4724400" cy="6878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  <a:hlinkClick r:id="rId4"/>
              </a:rPr>
              <a:t>ABO blood group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Blip>
                <a:blip r:embed="rId3"/>
              </a:buBlip>
            </a:pP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3 alleles for this gene – 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and I</a:t>
            </a: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&amp; 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are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codominant</a:t>
            </a: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is recessive.</a:t>
            </a:r>
          </a:p>
          <a:p>
            <a:pPr lvl="1"/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alleles produce antigens 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immune system recognizes giving the “blood type”.</a:t>
            </a: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aseline="30000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-  Blood type “A”</a:t>
            </a: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aseline="30000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– Blood type “B”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– Blood type “AB”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ii – Blood type “O”</a:t>
            </a: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SEE FIG 14-5, pg. 344</a:t>
            </a:r>
            <a:endParaRPr lang="en-US" sz="2600" b="1" dirty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27651" name="Picture 3" descr="http://image.absoluteastronomy.com/images/encyclopediaimages/a/ab/abo_blood_type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399" y="1752600"/>
            <a:ext cx="4356237" cy="3038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Rh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FACTOR 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19200"/>
            <a:ext cx="44958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+ or – part of a person’s blood type.</a:t>
            </a:r>
          </a:p>
          <a:p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found through the rhesus monkey</a:t>
            </a:r>
          </a:p>
          <a:p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single gene with two alleles (+ or -)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Rh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+ is dominant</a:t>
            </a:r>
          </a:p>
          <a:p>
            <a:pPr lvl="1">
              <a:buBlip>
                <a:blip r:embed="rId3"/>
              </a:buBlip>
            </a:pPr>
            <a:r>
              <a:rPr lang="en-US" sz="3600" dirty="0" err="1" smtClean="0">
                <a:latin typeface="Times New Roman" pitchFamily="18" charset="0"/>
                <a:cs typeface="Times New Roman" pitchFamily="18" charset="0"/>
              </a:rPr>
              <a:t>Rh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- is recessive.</a:t>
            </a:r>
            <a:endParaRPr lang="en-US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29698" name="Picture 2" descr="http://resources1.news.com.au/images/2007/10/22/va1237273355954/Rhesus-monkey-File-57137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199" y="1600200"/>
            <a:ext cx="3526971" cy="4114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410200" y="60198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RHESUS MONKEY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RECESSIVE GENETIC DISORDERS</a:t>
            </a:r>
            <a:br>
              <a:rPr lang="en-US" b="1" dirty="0" smtClean="0"/>
            </a:b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3"/>
              </a:rPr>
              <a:t>PKU – PHENYLKENTONURIA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1010245"/>
            <a:ext cx="4038600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lack enzyme to breakdown amino acid phenylalanine.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found in foods like, milk, sugar substitutes, etc.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builds up and causes mental retardation. </a:t>
            </a:r>
          </a:p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lvl="1"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  <a:hlinkClick r:id="rId5"/>
              </a:rPr>
              <a:t>A diet low in phenylalanine will prevent the effects</a:t>
            </a:r>
            <a:endParaRPr lang="en-US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All newborns are tested for this.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endParaRPr lang="en-US" sz="22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Blip>
                <a:blip r:embed="rId4"/>
              </a:buBlip>
            </a:pPr>
            <a:r>
              <a:rPr lang="en-US" sz="22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allele is found on chromosome 12.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http://www.newbornscreening.info/Parents/aminoaciddisorders/Images/Autosomal_R_I1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81500" y="1600200"/>
            <a:ext cx="4762500" cy="38576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1419</TotalTime>
  <Words>1519</Words>
  <Application>Microsoft Office PowerPoint</Application>
  <PresentationFormat>On-screen Show (4:3)</PresentationFormat>
  <Paragraphs>276</Paragraphs>
  <Slides>29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Office Theme</vt:lpstr>
      <vt:lpstr>CHAPTER 14 THE HUMAN GENOME</vt:lpstr>
      <vt:lpstr>Human Heredity</vt:lpstr>
      <vt:lpstr>Human Heredity</vt:lpstr>
      <vt:lpstr>Human Traits</vt:lpstr>
      <vt:lpstr>Human Traits Cont’d</vt:lpstr>
      <vt:lpstr>Human Genes </vt:lpstr>
      <vt:lpstr>Human Genes Cont’d</vt:lpstr>
      <vt:lpstr>Rh FACTOR </vt:lpstr>
      <vt:lpstr>RECESSIVE GENETIC DISORDERS  PKU – PHENYLKENTONURIA </vt:lpstr>
      <vt:lpstr>TAY-SACH’S DISEASE</vt:lpstr>
      <vt:lpstr>DOMINANT DISORDERS</vt:lpstr>
      <vt:lpstr>DISORDERS CAUSED BYCHANGES IN THE DNA SEQUENCE.</vt:lpstr>
      <vt:lpstr>CYSTIC FIBROSIS (CF)</vt:lpstr>
      <vt:lpstr>SEX-LINKED DISORDERS</vt:lpstr>
      <vt:lpstr>COLOR-BLINDNESS</vt:lpstr>
      <vt:lpstr> Hemophilia </vt:lpstr>
      <vt:lpstr>Duchenne Muscular Dystrophy</vt:lpstr>
      <vt:lpstr>Chromosomal Disorders (whole chromosome)</vt:lpstr>
      <vt:lpstr>Turner’s syndrome</vt:lpstr>
      <vt:lpstr>Kleinfelter’s syndrome</vt:lpstr>
      <vt:lpstr>Human Molecular Genetics</vt:lpstr>
      <vt:lpstr>Testing for Alleles</vt:lpstr>
      <vt:lpstr>Testing for Alleles</vt:lpstr>
      <vt:lpstr>DNA Fingerprinting</vt:lpstr>
      <vt:lpstr>The Human Genome Project</vt:lpstr>
      <vt:lpstr>The Human Genome Project</vt:lpstr>
      <vt:lpstr>Gene Therapy</vt:lpstr>
      <vt:lpstr>Gene Therapy</vt:lpstr>
      <vt:lpstr>Ethical Issues in Human Genetics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CHAPTER 14 THE HUMAN GENOME</dc:title>
  <dc:creator>Sally</dc:creator>
  <cp:lastModifiedBy>Sally</cp:lastModifiedBy>
  <cp:revision>113</cp:revision>
  <dcterms:created xsi:type="dcterms:W3CDTF">2010-04-29T12:23:13Z</dcterms:created>
  <dcterms:modified xsi:type="dcterms:W3CDTF">2010-05-06T17:28:16Z</dcterms:modified>
</cp:coreProperties>
</file>